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 roundtripDataSignature="AMtx7mgrdd+v5SzovUwjqOpTEAp/Z6hTt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29915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557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2997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3695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5364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8" name="Google Shape;16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9794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5002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8052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7953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7639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9701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0962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0107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3296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2789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ajd tytułowy" type="title">
  <p:cSld name="TITLE">
    <p:spTree>
      <p:nvGrpSpPr>
        <p:cNvPr id="1" name="Shape 11"/>
        <p:cNvGrpSpPr/>
        <p:nvPr/>
      </p:nvGrpSpPr>
      <p:grpSpPr>
        <a:xfrm>
          <a:off x="0" y="0"/>
          <a:ext cx="0" cy="0"/>
          <a:chOff x="0" y="0"/>
          <a:chExt cx="0" cy="0"/>
        </a:xfrm>
      </p:grpSpPr>
      <p:sp>
        <p:nvSpPr>
          <p:cNvPr id="12" name="Google Shape;12;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ytuł i tekst pionowy" type="vertTx">
  <p:cSld name="VERTICAL_TEXT">
    <p:spTree>
      <p:nvGrpSpPr>
        <p:cNvPr id="1" name="Shape 68"/>
        <p:cNvGrpSpPr/>
        <p:nvPr/>
      </p:nvGrpSpPr>
      <p:grpSpPr>
        <a:xfrm>
          <a:off x="0" y="0"/>
          <a:ext cx="0" cy="0"/>
          <a:chOff x="0" y="0"/>
          <a:chExt cx="0" cy="0"/>
        </a:xfrm>
      </p:grpSpPr>
      <p:sp>
        <p:nvSpPr>
          <p:cNvPr id="69" name="Google Shape;6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VERTICAL_TITLE_AND_VERTICAL_TEXT">
    <p:spTree>
      <p:nvGrpSpPr>
        <p:cNvPr id="1" name="Shape 74"/>
        <p:cNvGrpSpPr/>
        <p:nvPr/>
      </p:nvGrpSpPr>
      <p:grpSpPr>
        <a:xfrm>
          <a:off x="0" y="0"/>
          <a:ext cx="0" cy="0"/>
          <a:chOff x="0" y="0"/>
          <a:chExt cx="0" cy="0"/>
        </a:xfrm>
      </p:grpSpPr>
      <p:sp>
        <p:nvSpPr>
          <p:cNvPr id="75" name="Google Shape;75;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ytuł i zawartość" type="obj">
  <p:cSld name="OBJECT">
    <p:spTree>
      <p:nvGrpSpPr>
        <p:cNvPr id="1" name="Shape 17"/>
        <p:cNvGrpSpPr/>
        <p:nvPr/>
      </p:nvGrpSpPr>
      <p:grpSpPr>
        <a:xfrm>
          <a:off x="0" y="0"/>
          <a:ext cx="0" cy="0"/>
          <a:chOff x="0" y="0"/>
          <a:chExt cx="0" cy="0"/>
        </a:xfrm>
      </p:grpSpPr>
      <p:sp>
        <p:nvSpPr>
          <p:cNvPr id="18" name="Google Shape;1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agłówek sekcji" type="secHead">
  <p:cSld name="SECTION_HEADER">
    <p:spTree>
      <p:nvGrpSpPr>
        <p:cNvPr id="1" name="Shape 23"/>
        <p:cNvGrpSpPr/>
        <p:nvPr/>
      </p:nvGrpSpPr>
      <p:grpSpPr>
        <a:xfrm>
          <a:off x="0" y="0"/>
          <a:ext cx="0" cy="0"/>
          <a:chOff x="0" y="0"/>
          <a:chExt cx="0" cy="0"/>
        </a:xfrm>
      </p:grpSpPr>
      <p:sp>
        <p:nvSpPr>
          <p:cNvPr id="24" name="Google Shape;24;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wa elementy zawartości" type="twoObj">
  <p:cSld name="TWO_OBJECTS">
    <p:spTree>
      <p:nvGrpSpPr>
        <p:cNvPr id="1" name="Shape 29"/>
        <p:cNvGrpSpPr/>
        <p:nvPr/>
      </p:nvGrpSpPr>
      <p:grpSpPr>
        <a:xfrm>
          <a:off x="0" y="0"/>
          <a:ext cx="0" cy="0"/>
          <a:chOff x="0" y="0"/>
          <a:chExt cx="0" cy="0"/>
        </a:xfrm>
      </p:grpSpPr>
      <p:sp>
        <p:nvSpPr>
          <p:cNvPr id="30" name="Google Shape;3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równanie" type="twoTxTwoObj">
  <p:cSld name="TWO_OBJECTS_WITH_TEXT">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ylko tytuł" type="titleOnly">
  <p:cSld name="TITLE_ONLY">
    <p:spTree>
      <p:nvGrpSpPr>
        <p:cNvPr id="1" name="Shape 45"/>
        <p:cNvGrpSpPr/>
        <p:nvPr/>
      </p:nvGrpSpPr>
      <p:grpSpPr>
        <a:xfrm>
          <a:off x="0" y="0"/>
          <a:ext cx="0" cy="0"/>
          <a:chOff x="0" y="0"/>
          <a:chExt cx="0" cy="0"/>
        </a:xfrm>
      </p:grpSpPr>
      <p:sp>
        <p:nvSpPr>
          <p:cNvPr id="46" name="Google Shape;4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usty" type="blank">
  <p:cSld name="BLANK">
    <p:spTree>
      <p:nvGrpSpPr>
        <p:cNvPr id="1" name="Shape 50"/>
        <p:cNvGrpSpPr/>
        <p:nvPr/>
      </p:nvGrpSpPr>
      <p:grpSpPr>
        <a:xfrm>
          <a:off x="0" y="0"/>
          <a:ext cx="0" cy="0"/>
          <a:chOff x="0" y="0"/>
          <a:chExt cx="0" cy="0"/>
        </a:xfrm>
      </p:grpSpPr>
      <p:sp>
        <p:nvSpPr>
          <p:cNvPr id="51" name="Google Shape;5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Zawartość z podpisem" type="objTx">
  <p:cSld name="OBJECT_WITH_CAPTION_TEXT">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braz z podpisem" type="picTx">
  <p:cSld name="PICTURE_WITH_CAPTION_TEXT">
    <p:spTree>
      <p:nvGrpSpPr>
        <p:cNvPr id="1" name="Shape 61"/>
        <p:cNvGrpSpPr/>
        <p:nvPr/>
      </p:nvGrpSpPr>
      <p:grpSpPr>
        <a:xfrm>
          <a:off x="0" y="0"/>
          <a:ext cx="0" cy="0"/>
          <a:chOff x="0" y="0"/>
          <a:chExt cx="0" cy="0"/>
        </a:xfrm>
      </p:grpSpPr>
      <p:sp>
        <p:nvSpPr>
          <p:cNvPr id="62" name="Google Shape;62;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flipH="1">
            <a:off x="1389889" y="2679193"/>
            <a:ext cx="9220068" cy="194767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6000"/>
              <a:buFont typeface="Calibri"/>
              <a:buNone/>
            </a:pPr>
            <a:r>
              <a:rPr lang="pl-PL">
                <a:solidFill>
                  <a:srgbClr val="002060"/>
                </a:solidFill>
              </a:rPr>
              <a:t>Education through Civic engagement and Mediation</a:t>
            </a:r>
            <a:endParaRPr>
              <a:solidFill>
                <a:srgbClr val="002060"/>
              </a:solidFill>
            </a:endParaRPr>
          </a:p>
        </p:txBody>
      </p:sp>
      <p:sp>
        <p:nvSpPr>
          <p:cNvPr id="85" name="Google Shape;85;p1"/>
          <p:cNvSpPr txBox="1">
            <a:spLocks noGrp="1"/>
          </p:cNvSpPr>
          <p:nvPr>
            <p:ph type="subTitle" idx="1"/>
          </p:nvPr>
        </p:nvSpPr>
        <p:spPr>
          <a:xfrm>
            <a:off x="865632" y="12731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sp>
        <p:nvSpPr>
          <p:cNvPr id="86" name="Google Shape;86;p1"/>
          <p:cNvSpPr/>
          <p:nvPr/>
        </p:nvSpPr>
        <p:spPr>
          <a:xfrm>
            <a:off x="4941476" y="5968484"/>
            <a:ext cx="629928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1800" b="0" i="1" u="none" strike="noStrike" cap="none">
                <a:solidFill>
                  <a:schemeClr val="dk1"/>
                </a:solidFill>
                <a:latin typeface="Calibri"/>
                <a:ea typeface="Calibri"/>
                <a:cs typeface="Calibri"/>
                <a:sym typeface="Calibri"/>
              </a:rPr>
              <a:t>Cre@t1ve Conflict Resolution and Peer-To-Peer School Mediation</a:t>
            </a:r>
            <a:endParaRPr sz="1800" i="1">
              <a:solidFill>
                <a:schemeClr val="dk1"/>
              </a:solidFill>
              <a:latin typeface="Calibri"/>
              <a:ea typeface="Calibri"/>
              <a:cs typeface="Calibri"/>
              <a:sym typeface="Calibri"/>
            </a:endParaRPr>
          </a:p>
        </p:txBody>
      </p:sp>
      <p:pic>
        <p:nvPicPr>
          <p:cNvPr id="87" name="Google Shape;87;p1" descr="http://nowe.vilo.bialystok.pl/wp-content/uploads/Erasmus/erasmus-logo.png"/>
          <p:cNvPicPr preferRelativeResize="0"/>
          <p:nvPr/>
        </p:nvPicPr>
        <p:blipFill rotWithShape="1">
          <a:blip r:embed="rId3">
            <a:alphaModFix/>
          </a:blip>
          <a:srcRect/>
          <a:stretch/>
        </p:blipFill>
        <p:spPr>
          <a:xfrm>
            <a:off x="4227145" y="543274"/>
            <a:ext cx="3863975" cy="857250"/>
          </a:xfrm>
          <a:prstGeom prst="rect">
            <a:avLst/>
          </a:prstGeom>
          <a:noFill/>
          <a:ln>
            <a:noFill/>
          </a:ln>
        </p:spPr>
      </p:pic>
      <p:pic>
        <p:nvPicPr>
          <p:cNvPr id="88" name="Google Shape;88;p1" descr="Znalezione obrazy dla zapytania etwinning logo"/>
          <p:cNvPicPr preferRelativeResize="0"/>
          <p:nvPr/>
        </p:nvPicPr>
        <p:blipFill rotWithShape="1">
          <a:blip r:embed="rId4">
            <a:alphaModFix/>
          </a:blip>
          <a:srcRect/>
          <a:stretch/>
        </p:blipFill>
        <p:spPr>
          <a:xfrm>
            <a:off x="2829687" y="590582"/>
            <a:ext cx="1009650" cy="7626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pl-PL" sz="3959" b="1"/>
              <a:t>6 Ways to Transform Students into Active Citizens</a:t>
            </a:r>
            <a:r>
              <a:rPr lang="pl-PL" sz="3959"/>
              <a:t/>
            </a:r>
            <a:br>
              <a:rPr lang="pl-PL" sz="3959"/>
            </a:br>
            <a:endParaRPr sz="3959"/>
          </a:p>
        </p:txBody>
      </p:sp>
      <p:sp>
        <p:nvSpPr>
          <p:cNvPr id="150" name="Google Shape;150;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514350" lvl="0" indent="-571500" algn="l" rtl="0">
              <a:lnSpc>
                <a:spcPct val="90000"/>
              </a:lnSpc>
              <a:spcBef>
                <a:spcPts val="0"/>
              </a:spcBef>
              <a:spcAft>
                <a:spcPts val="0"/>
              </a:spcAft>
              <a:buClr>
                <a:srgbClr val="7030A0"/>
              </a:buClr>
              <a:buSzPts val="3700"/>
              <a:buFont typeface="Calibri"/>
              <a:buAutoNum type="arabicPeriod"/>
            </a:pPr>
            <a:r>
              <a:rPr lang="pl-PL" sz="3700">
                <a:solidFill>
                  <a:srgbClr val="7030A0"/>
                </a:solidFill>
              </a:rPr>
              <a:t>Be informed</a:t>
            </a:r>
            <a:endParaRPr sz="3700">
              <a:solidFill>
                <a:srgbClr val="7030A0"/>
              </a:solidFill>
            </a:endParaRPr>
          </a:p>
          <a:p>
            <a:pPr marL="514350" lvl="0" indent="-571500" algn="l" rtl="0">
              <a:lnSpc>
                <a:spcPct val="90000"/>
              </a:lnSpc>
              <a:spcBef>
                <a:spcPts val="1000"/>
              </a:spcBef>
              <a:spcAft>
                <a:spcPts val="0"/>
              </a:spcAft>
              <a:buClr>
                <a:srgbClr val="7030A0"/>
              </a:buClr>
              <a:buSzPts val="3700"/>
              <a:buFont typeface="Calibri"/>
              <a:buAutoNum type="arabicPeriod"/>
            </a:pPr>
            <a:r>
              <a:rPr lang="pl-PL" sz="3700">
                <a:solidFill>
                  <a:srgbClr val="7030A0"/>
                </a:solidFill>
              </a:rPr>
              <a:t>Be engaged</a:t>
            </a:r>
            <a:endParaRPr sz="3700"/>
          </a:p>
          <a:p>
            <a:pPr marL="514350" lvl="0" indent="-571500" algn="l" rtl="0">
              <a:lnSpc>
                <a:spcPct val="90000"/>
              </a:lnSpc>
              <a:spcBef>
                <a:spcPts val="1000"/>
              </a:spcBef>
              <a:spcAft>
                <a:spcPts val="0"/>
              </a:spcAft>
              <a:buClr>
                <a:srgbClr val="7030A0"/>
              </a:buClr>
              <a:buSzPts val="3700"/>
              <a:buFont typeface="Calibri"/>
              <a:buAutoNum type="arabicPeriod"/>
            </a:pPr>
            <a:r>
              <a:rPr lang="pl-PL" sz="3700">
                <a:solidFill>
                  <a:srgbClr val="7030A0"/>
                </a:solidFill>
              </a:rPr>
              <a:t>Be mediative</a:t>
            </a:r>
            <a:endParaRPr sz="3700">
              <a:solidFill>
                <a:srgbClr val="7030A0"/>
              </a:solidFill>
            </a:endParaRPr>
          </a:p>
          <a:p>
            <a:pPr marL="514350" lvl="0" indent="-571500" algn="l" rtl="0">
              <a:lnSpc>
                <a:spcPct val="90000"/>
              </a:lnSpc>
              <a:spcBef>
                <a:spcPts val="1000"/>
              </a:spcBef>
              <a:spcAft>
                <a:spcPts val="0"/>
              </a:spcAft>
              <a:buClr>
                <a:srgbClr val="7030A0"/>
              </a:buClr>
              <a:buSzPts val="3700"/>
              <a:buFont typeface="Calibri"/>
              <a:buAutoNum type="arabicPeriod"/>
            </a:pPr>
            <a:r>
              <a:rPr lang="pl-PL" sz="3700">
                <a:solidFill>
                  <a:srgbClr val="7030A0"/>
                </a:solidFill>
              </a:rPr>
              <a:t>Be present</a:t>
            </a:r>
            <a:endParaRPr sz="3700">
              <a:solidFill>
                <a:srgbClr val="7030A0"/>
              </a:solidFill>
            </a:endParaRPr>
          </a:p>
          <a:p>
            <a:pPr marL="514350" lvl="0" indent="-571500" algn="l" rtl="0">
              <a:lnSpc>
                <a:spcPct val="90000"/>
              </a:lnSpc>
              <a:spcBef>
                <a:spcPts val="1000"/>
              </a:spcBef>
              <a:spcAft>
                <a:spcPts val="0"/>
              </a:spcAft>
              <a:buClr>
                <a:srgbClr val="7030A0"/>
              </a:buClr>
              <a:buSzPts val="3700"/>
              <a:buFont typeface="Calibri"/>
              <a:buAutoNum type="arabicPeriod"/>
            </a:pPr>
            <a:r>
              <a:rPr lang="pl-PL" sz="3700">
                <a:solidFill>
                  <a:srgbClr val="7030A0"/>
                </a:solidFill>
              </a:rPr>
              <a:t>Show empathy</a:t>
            </a:r>
            <a:endParaRPr sz="3700">
              <a:solidFill>
                <a:srgbClr val="7030A0"/>
              </a:solidFill>
            </a:endParaRPr>
          </a:p>
          <a:p>
            <a:pPr marL="514350" lvl="0" indent="-571500" algn="l" rtl="0">
              <a:lnSpc>
                <a:spcPct val="90000"/>
              </a:lnSpc>
              <a:spcBef>
                <a:spcPts val="1000"/>
              </a:spcBef>
              <a:spcAft>
                <a:spcPts val="0"/>
              </a:spcAft>
              <a:buClr>
                <a:srgbClr val="7030A0"/>
              </a:buClr>
              <a:buSzPts val="3700"/>
              <a:buFont typeface="Calibri"/>
              <a:buAutoNum type="arabicPeriod"/>
            </a:pPr>
            <a:r>
              <a:rPr lang="pl-PL" sz="3700">
                <a:solidFill>
                  <a:srgbClr val="7030A0"/>
                </a:solidFill>
              </a:rPr>
              <a:t>Be inspired</a:t>
            </a:r>
            <a:endParaRPr sz="3700">
              <a:solidFill>
                <a:srgbClr val="7030A0"/>
              </a:solidFill>
            </a:endParaRPr>
          </a:p>
          <a:p>
            <a:pPr marL="0" lvl="0" indent="0" algn="l" rtl="0">
              <a:lnSpc>
                <a:spcPct val="90000"/>
              </a:lnSpc>
              <a:spcBef>
                <a:spcPts val="1000"/>
              </a:spcBef>
              <a:spcAft>
                <a:spcPts val="0"/>
              </a:spcAft>
              <a:buClr>
                <a:schemeClr val="dk1"/>
              </a:buClr>
              <a:buSzPts val="2800"/>
              <a:buNone/>
            </a:pPr>
            <a:endParaRPr/>
          </a:p>
        </p:txBody>
      </p:sp>
      <p:pic>
        <p:nvPicPr>
          <p:cNvPr id="151" name="Google Shape;151;p10"/>
          <p:cNvPicPr preferRelativeResize="0"/>
          <p:nvPr/>
        </p:nvPicPr>
        <p:blipFill>
          <a:blip r:embed="rId3">
            <a:alphaModFix/>
          </a:blip>
          <a:stretch>
            <a:fillRect/>
          </a:stretch>
        </p:blipFill>
        <p:spPr>
          <a:xfrm>
            <a:off x="5246450" y="1225462"/>
            <a:ext cx="5964100" cy="5265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1"/>
          <p:cNvSpPr txBox="1">
            <a:spLocks noGrp="1"/>
          </p:cNvSpPr>
          <p:nvPr>
            <p:ph type="title"/>
          </p:nvPr>
        </p:nvSpPr>
        <p:spPr>
          <a:xfrm>
            <a:off x="838200" y="389467"/>
            <a:ext cx="10515600" cy="13012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pl-PL" sz="3959" b="1"/>
              <a:t>What are examples of being good citizens in our 6th High School (VILO)?</a:t>
            </a:r>
            <a:r>
              <a:rPr lang="pl-PL" sz="3959"/>
              <a:t/>
            </a:r>
            <a:br>
              <a:rPr lang="pl-PL" sz="3959"/>
            </a:br>
            <a:endParaRPr sz="3959"/>
          </a:p>
        </p:txBody>
      </p:sp>
      <p:sp>
        <p:nvSpPr>
          <p:cNvPr id="157" name="Google Shape;157;p11"/>
          <p:cNvSpPr txBox="1">
            <a:spLocks noGrp="1"/>
          </p:cNvSpPr>
          <p:nvPr>
            <p:ph type="body" idx="1"/>
          </p:nvPr>
        </p:nvSpPr>
        <p:spPr>
          <a:xfrm>
            <a:off x="268600" y="554075"/>
            <a:ext cx="11997000" cy="4041600"/>
          </a:xfrm>
          <a:prstGeom prst="rect">
            <a:avLst/>
          </a:prstGeom>
          <a:noFill/>
          <a:ln>
            <a:noFill/>
          </a:ln>
        </p:spPr>
        <p:txBody>
          <a:bodyPr spcFirstLastPara="1" wrap="square" lIns="91425" tIns="45700" rIns="91425" bIns="45700" anchor="t" anchorCtr="0">
            <a:normAutofit/>
          </a:bodyPr>
          <a:lstStyle/>
          <a:p>
            <a:pPr marL="457200" lvl="1" indent="0" algn="l" rtl="0">
              <a:lnSpc>
                <a:spcPct val="95000"/>
              </a:lnSpc>
              <a:spcBef>
                <a:spcPts val="0"/>
              </a:spcBef>
              <a:spcAft>
                <a:spcPts val="0"/>
              </a:spcAft>
              <a:buClr>
                <a:schemeClr val="dk1"/>
              </a:buClr>
              <a:buSzPts val="1680"/>
              <a:buNone/>
            </a:pPr>
            <a:endParaRPr sz="1679"/>
          </a:p>
          <a:p>
            <a:pPr marL="457200" lvl="1" indent="0" algn="l" rtl="0">
              <a:lnSpc>
                <a:spcPct val="95000"/>
              </a:lnSpc>
              <a:spcBef>
                <a:spcPts val="500"/>
              </a:spcBef>
              <a:spcAft>
                <a:spcPts val="0"/>
              </a:spcAft>
              <a:buClr>
                <a:schemeClr val="dk1"/>
              </a:buClr>
              <a:buSzPts val="1680"/>
              <a:buNone/>
            </a:pPr>
            <a:endParaRPr sz="1679"/>
          </a:p>
          <a:p>
            <a:pPr marL="457200" lvl="1" indent="0" algn="l" rtl="0">
              <a:lnSpc>
                <a:spcPct val="95000"/>
              </a:lnSpc>
              <a:spcBef>
                <a:spcPts val="500"/>
              </a:spcBef>
              <a:spcAft>
                <a:spcPts val="0"/>
              </a:spcAft>
              <a:buClr>
                <a:schemeClr val="dk1"/>
              </a:buClr>
              <a:buSzPts val="2870"/>
              <a:buNone/>
            </a:pPr>
            <a:endParaRPr sz="2870"/>
          </a:p>
          <a:p>
            <a:pPr marL="1200150" lvl="1" indent="-742950" algn="l" rtl="0">
              <a:lnSpc>
                <a:spcPct val="95000"/>
              </a:lnSpc>
              <a:spcBef>
                <a:spcPts val="500"/>
              </a:spcBef>
              <a:spcAft>
                <a:spcPts val="0"/>
              </a:spcAft>
              <a:buClr>
                <a:srgbClr val="002060"/>
              </a:buClr>
              <a:buSzPts val="2870"/>
              <a:buFont typeface="Calibri"/>
              <a:buAutoNum type="arabicPeriod"/>
            </a:pPr>
            <a:r>
              <a:rPr lang="pl-PL" sz="2870">
                <a:solidFill>
                  <a:srgbClr val="002060"/>
                </a:solidFill>
              </a:rPr>
              <a:t>being respectful of other people and </a:t>
            </a:r>
            <a:r>
              <a:rPr lang="pl-PL" sz="2870" b="1">
                <a:solidFill>
                  <a:srgbClr val="002060"/>
                </a:solidFill>
              </a:rPr>
              <a:t>their</a:t>
            </a:r>
            <a:r>
              <a:rPr lang="pl-PL" sz="2870">
                <a:solidFill>
                  <a:srgbClr val="002060"/>
                </a:solidFill>
              </a:rPr>
              <a:t> property</a:t>
            </a:r>
            <a:endParaRPr sz="2870">
              <a:solidFill>
                <a:srgbClr val="002060"/>
              </a:solidFill>
            </a:endParaRPr>
          </a:p>
          <a:p>
            <a:pPr marL="1200150" lvl="1" indent="-742950" algn="l" rtl="0">
              <a:lnSpc>
                <a:spcPct val="95000"/>
              </a:lnSpc>
              <a:spcBef>
                <a:spcPts val="500"/>
              </a:spcBef>
              <a:spcAft>
                <a:spcPts val="0"/>
              </a:spcAft>
              <a:buClr>
                <a:srgbClr val="002060"/>
              </a:buClr>
              <a:buSzPts val="2870"/>
              <a:buFont typeface="Calibri"/>
              <a:buAutoNum type="arabicPeriod"/>
            </a:pPr>
            <a:r>
              <a:rPr lang="pl-PL" sz="2870">
                <a:solidFill>
                  <a:srgbClr val="002060"/>
                </a:solidFill>
              </a:rPr>
              <a:t> being respectful of </a:t>
            </a:r>
            <a:r>
              <a:rPr lang="pl-PL" sz="2870" b="1">
                <a:solidFill>
                  <a:srgbClr val="002060"/>
                </a:solidFill>
              </a:rPr>
              <a:t>school</a:t>
            </a:r>
            <a:r>
              <a:rPr lang="pl-PL" sz="2870">
                <a:solidFill>
                  <a:srgbClr val="002060"/>
                </a:solidFill>
              </a:rPr>
              <a:t> property</a:t>
            </a:r>
            <a:endParaRPr sz="2870">
              <a:solidFill>
                <a:srgbClr val="002060"/>
              </a:solidFill>
            </a:endParaRPr>
          </a:p>
          <a:p>
            <a:pPr marL="1200150" lvl="1" indent="-742950" algn="l" rtl="0">
              <a:lnSpc>
                <a:spcPct val="95000"/>
              </a:lnSpc>
              <a:spcBef>
                <a:spcPts val="500"/>
              </a:spcBef>
              <a:spcAft>
                <a:spcPts val="0"/>
              </a:spcAft>
              <a:buClr>
                <a:srgbClr val="002060"/>
              </a:buClr>
              <a:buSzPts val="2870"/>
              <a:buFont typeface="Calibri"/>
              <a:buAutoNum type="arabicPeriod"/>
            </a:pPr>
            <a:r>
              <a:rPr lang="pl-PL" sz="2870">
                <a:solidFill>
                  <a:srgbClr val="002060"/>
                </a:solidFill>
              </a:rPr>
              <a:t> following </a:t>
            </a:r>
            <a:r>
              <a:rPr lang="pl-PL" sz="2870" b="1">
                <a:solidFill>
                  <a:srgbClr val="002060"/>
                </a:solidFill>
              </a:rPr>
              <a:t>school</a:t>
            </a:r>
            <a:r>
              <a:rPr lang="pl-PL" sz="2870">
                <a:solidFill>
                  <a:srgbClr val="002060"/>
                </a:solidFill>
              </a:rPr>
              <a:t> rules </a:t>
            </a:r>
            <a:endParaRPr sz="2870">
              <a:solidFill>
                <a:srgbClr val="002060"/>
              </a:solidFill>
            </a:endParaRPr>
          </a:p>
          <a:p>
            <a:pPr marL="1200150" lvl="1" indent="-742950" algn="l" rtl="0">
              <a:lnSpc>
                <a:spcPct val="95000"/>
              </a:lnSpc>
              <a:spcBef>
                <a:spcPts val="500"/>
              </a:spcBef>
              <a:spcAft>
                <a:spcPts val="0"/>
              </a:spcAft>
              <a:buClr>
                <a:srgbClr val="002060"/>
              </a:buClr>
              <a:buSzPts val="2870"/>
              <a:buFont typeface="Calibri"/>
              <a:buAutoNum type="arabicPeriod"/>
            </a:pPr>
            <a:r>
              <a:rPr lang="pl-PL" sz="2870">
                <a:solidFill>
                  <a:srgbClr val="002060"/>
                </a:solidFill>
              </a:rPr>
              <a:t>displaying </a:t>
            </a:r>
            <a:r>
              <a:rPr lang="pl-PL" sz="2870" b="1">
                <a:solidFill>
                  <a:srgbClr val="002060"/>
                </a:solidFill>
              </a:rPr>
              <a:t>good</a:t>
            </a:r>
            <a:r>
              <a:rPr lang="pl-PL" sz="2870">
                <a:solidFill>
                  <a:srgbClr val="002060"/>
                </a:solidFill>
              </a:rPr>
              <a:t> character</a:t>
            </a:r>
            <a:endParaRPr sz="2870">
              <a:solidFill>
                <a:srgbClr val="002060"/>
              </a:solidFill>
            </a:endParaRPr>
          </a:p>
          <a:p>
            <a:pPr marL="1200150" lvl="1" indent="-742950" algn="l" rtl="0">
              <a:lnSpc>
                <a:spcPct val="95000"/>
              </a:lnSpc>
              <a:spcBef>
                <a:spcPts val="500"/>
              </a:spcBef>
              <a:spcAft>
                <a:spcPts val="0"/>
              </a:spcAft>
              <a:buClr>
                <a:srgbClr val="002060"/>
              </a:buClr>
              <a:buSzPts val="2870"/>
              <a:buFont typeface="Calibri"/>
              <a:buAutoNum type="arabicPeriod"/>
            </a:pPr>
            <a:r>
              <a:rPr lang="pl-PL" sz="2870">
                <a:solidFill>
                  <a:srgbClr val="002060"/>
                </a:solidFill>
              </a:rPr>
              <a:t> (responsibility, honesty, </a:t>
            </a:r>
            <a:r>
              <a:rPr lang="pl-PL" sz="2870" b="1">
                <a:solidFill>
                  <a:srgbClr val="002060"/>
                </a:solidFill>
              </a:rPr>
              <a:t>good</a:t>
            </a:r>
            <a:r>
              <a:rPr lang="pl-PL" sz="2870">
                <a:solidFill>
                  <a:srgbClr val="002060"/>
                </a:solidFill>
              </a:rPr>
              <a:t> listening, kindness)</a:t>
            </a:r>
            <a:endParaRPr sz="2870">
              <a:solidFill>
                <a:srgbClr val="002060"/>
              </a:solidFill>
            </a:endParaRPr>
          </a:p>
          <a:p>
            <a:pPr marL="457200" lvl="1" indent="0" algn="l" rtl="0">
              <a:lnSpc>
                <a:spcPct val="95000"/>
              </a:lnSpc>
              <a:spcBef>
                <a:spcPts val="500"/>
              </a:spcBef>
              <a:spcAft>
                <a:spcPts val="0"/>
              </a:spcAft>
              <a:buClr>
                <a:schemeClr val="dk1"/>
              </a:buClr>
              <a:buSzPts val="1680"/>
              <a:buNone/>
            </a:pPr>
            <a:endParaRPr sz="1679"/>
          </a:p>
        </p:txBody>
      </p:sp>
      <p:pic>
        <p:nvPicPr>
          <p:cNvPr id="158" name="Google Shape;158;p11"/>
          <p:cNvPicPr preferRelativeResize="0"/>
          <p:nvPr/>
        </p:nvPicPr>
        <p:blipFill>
          <a:blip r:embed="rId3">
            <a:alphaModFix/>
          </a:blip>
          <a:stretch>
            <a:fillRect/>
          </a:stretch>
        </p:blipFill>
        <p:spPr>
          <a:xfrm>
            <a:off x="349375" y="4279525"/>
            <a:ext cx="11486600" cy="2193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2"/>
          <p:cNvSpPr txBox="1">
            <a:spLocks noGrp="1"/>
          </p:cNvSpPr>
          <p:nvPr>
            <p:ph type="title"/>
          </p:nvPr>
        </p:nvSpPr>
        <p:spPr>
          <a:xfrm>
            <a:off x="465650" y="93650"/>
            <a:ext cx="11477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pl-PL" sz="3600" b="1"/>
              <a:t>Why do we engage students in the Community Beyond schools?</a:t>
            </a:r>
            <a:endParaRPr sz="3600" b="1"/>
          </a:p>
        </p:txBody>
      </p:sp>
      <p:sp>
        <p:nvSpPr>
          <p:cNvPr id="164" name="Google Shape;164;p12"/>
          <p:cNvSpPr txBox="1">
            <a:spLocks noGrp="1"/>
          </p:cNvSpPr>
          <p:nvPr>
            <p:ph type="body" idx="1"/>
          </p:nvPr>
        </p:nvSpPr>
        <p:spPr>
          <a:xfrm>
            <a:off x="143225" y="1652150"/>
            <a:ext cx="6249300" cy="4629600"/>
          </a:xfrm>
          <a:prstGeom prst="rect">
            <a:avLst/>
          </a:prstGeom>
          <a:noFill/>
          <a:ln>
            <a:noFill/>
          </a:ln>
        </p:spPr>
        <p:txBody>
          <a:bodyPr spcFirstLastPara="1" wrap="square" lIns="91425" tIns="45700" rIns="91425" bIns="45700" anchor="t" anchorCtr="0">
            <a:normAutofit/>
          </a:bodyPr>
          <a:lstStyle/>
          <a:p>
            <a:pPr marL="228600" lvl="0" indent="-228600" algn="l" rtl="0">
              <a:lnSpc>
                <a:spcPct val="110000"/>
              </a:lnSpc>
              <a:spcBef>
                <a:spcPts val="0"/>
              </a:spcBef>
              <a:spcAft>
                <a:spcPts val="0"/>
              </a:spcAft>
              <a:buClr>
                <a:srgbClr val="B22A00"/>
              </a:buClr>
              <a:buSzPts val="3600"/>
              <a:buChar char="•"/>
            </a:pPr>
            <a:r>
              <a:rPr lang="pl-PL" sz="3600">
                <a:solidFill>
                  <a:srgbClr val="B22A00"/>
                </a:solidFill>
              </a:rPr>
              <a:t>Students who spend time volunteering during school time become more convinced that individuals can change society, feel more committed to effecting social change, and develop stronger leadership skills.</a:t>
            </a:r>
            <a:endParaRPr sz="2400"/>
          </a:p>
        </p:txBody>
      </p:sp>
      <p:pic>
        <p:nvPicPr>
          <p:cNvPr id="165" name="Google Shape;165;p12"/>
          <p:cNvPicPr preferRelativeResize="0"/>
          <p:nvPr/>
        </p:nvPicPr>
        <p:blipFill rotWithShape="1">
          <a:blip r:embed="rId3">
            <a:alphaModFix/>
          </a:blip>
          <a:srcRect l="11608" r="5828"/>
          <a:stretch/>
        </p:blipFill>
        <p:spPr>
          <a:xfrm>
            <a:off x="6392525" y="1928186"/>
            <a:ext cx="5566676" cy="36119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3"/>
          <p:cNvSpPr txBox="1">
            <a:spLocks noGrp="1"/>
          </p:cNvSpPr>
          <p:nvPr>
            <p:ph type="title"/>
          </p:nvPr>
        </p:nvSpPr>
        <p:spPr>
          <a:xfrm>
            <a:off x="213900" y="0"/>
            <a:ext cx="117642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pl-PL"/>
              <a:t>What are our school activities in terms of civic engagement?</a:t>
            </a:r>
            <a:endParaRPr/>
          </a:p>
        </p:txBody>
      </p:sp>
      <p:sp>
        <p:nvSpPr>
          <p:cNvPr id="171" name="Google Shape;171;p13"/>
          <p:cNvSpPr txBox="1">
            <a:spLocks noGrp="1"/>
          </p:cNvSpPr>
          <p:nvPr>
            <p:ph type="body" idx="1"/>
          </p:nvPr>
        </p:nvSpPr>
        <p:spPr>
          <a:xfrm>
            <a:off x="137350" y="1486200"/>
            <a:ext cx="8332200" cy="4011000"/>
          </a:xfrm>
          <a:prstGeom prst="rect">
            <a:avLst/>
          </a:prstGeom>
          <a:noFill/>
          <a:ln>
            <a:noFill/>
          </a:ln>
        </p:spPr>
        <p:txBody>
          <a:bodyPr spcFirstLastPara="1" wrap="square" lIns="91425" tIns="45700" rIns="91425" bIns="45700" anchor="t" anchorCtr="0">
            <a:normAutofit/>
          </a:bodyPr>
          <a:lstStyle/>
          <a:p>
            <a:pPr marL="228600" lvl="0" indent="-222250" algn="l" rtl="0">
              <a:lnSpc>
                <a:spcPct val="80000"/>
              </a:lnSpc>
              <a:spcBef>
                <a:spcPts val="0"/>
              </a:spcBef>
              <a:spcAft>
                <a:spcPts val="0"/>
              </a:spcAft>
              <a:buClr>
                <a:srgbClr val="002060"/>
              </a:buClr>
              <a:buSzPts val="2490"/>
              <a:buChar char="•"/>
            </a:pPr>
            <a:r>
              <a:rPr lang="pl-PL" sz="2490">
                <a:solidFill>
                  <a:srgbClr val="002060"/>
                </a:solidFill>
              </a:rPr>
              <a:t>Organizing school events to support an individual/group with some financial help (Christmas fairs, money collecting)</a:t>
            </a:r>
            <a:endParaRPr sz="2490">
              <a:solidFill>
                <a:srgbClr val="002060"/>
              </a:solidFill>
            </a:endParaRPr>
          </a:p>
          <a:p>
            <a:pPr marL="228600" lvl="0" indent="-222250" algn="l" rtl="0">
              <a:lnSpc>
                <a:spcPct val="80000"/>
              </a:lnSpc>
              <a:spcBef>
                <a:spcPts val="1000"/>
              </a:spcBef>
              <a:spcAft>
                <a:spcPts val="0"/>
              </a:spcAft>
              <a:buClr>
                <a:srgbClr val="002060"/>
              </a:buClr>
              <a:buSzPts val="2490"/>
              <a:buChar char="•"/>
            </a:pPr>
            <a:r>
              <a:rPr lang="pl-PL" sz="2490">
                <a:solidFill>
                  <a:srgbClr val="002060"/>
                </a:solidFill>
              </a:rPr>
              <a:t>Volunteering (Eleos/Caritas actions: a Christmas parcel for the needy)</a:t>
            </a:r>
            <a:endParaRPr sz="2700"/>
          </a:p>
          <a:p>
            <a:pPr marL="228600" lvl="0" indent="-222250" algn="l" rtl="0">
              <a:lnSpc>
                <a:spcPct val="80000"/>
              </a:lnSpc>
              <a:spcBef>
                <a:spcPts val="1000"/>
              </a:spcBef>
              <a:spcAft>
                <a:spcPts val="0"/>
              </a:spcAft>
              <a:buClr>
                <a:srgbClr val="002060"/>
              </a:buClr>
              <a:buSzPts val="2490"/>
              <a:buChar char="•"/>
            </a:pPr>
            <a:r>
              <a:rPr lang="pl-PL" sz="2490">
                <a:solidFill>
                  <a:srgbClr val="002060"/>
                </a:solidFill>
              </a:rPr>
              <a:t>Being involved into community cleanup actions: Green city, Clean Forrests etc. </a:t>
            </a:r>
            <a:endParaRPr sz="2700"/>
          </a:p>
          <a:p>
            <a:pPr marL="228600" lvl="0" indent="-222250" algn="l" rtl="0">
              <a:lnSpc>
                <a:spcPct val="80000"/>
              </a:lnSpc>
              <a:spcBef>
                <a:spcPts val="1000"/>
              </a:spcBef>
              <a:spcAft>
                <a:spcPts val="0"/>
              </a:spcAft>
              <a:buClr>
                <a:srgbClr val="002060"/>
              </a:buClr>
              <a:buSzPts val="2490"/>
              <a:buChar char="•"/>
            </a:pPr>
            <a:r>
              <a:rPr lang="pl-PL" sz="2490">
                <a:solidFill>
                  <a:srgbClr val="002060"/>
                </a:solidFill>
              </a:rPr>
              <a:t>Active involvement in Erasmus+ Club which means good communication between students through mediative conflict resolution </a:t>
            </a:r>
            <a:endParaRPr sz="2700"/>
          </a:p>
          <a:p>
            <a:pPr marL="228600" lvl="0" indent="-222250" algn="l" rtl="0">
              <a:lnSpc>
                <a:spcPct val="80000"/>
              </a:lnSpc>
              <a:spcBef>
                <a:spcPts val="1000"/>
              </a:spcBef>
              <a:spcAft>
                <a:spcPts val="0"/>
              </a:spcAft>
              <a:buClr>
                <a:srgbClr val="002060"/>
              </a:buClr>
              <a:buSzPts val="2490"/>
              <a:buChar char="•"/>
            </a:pPr>
            <a:r>
              <a:rPr lang="pl-PL" sz="2490">
                <a:solidFill>
                  <a:srgbClr val="002060"/>
                </a:solidFill>
              </a:rPr>
              <a:t>Participation in Erasmus+ project which means socialization and cooperation on school and international levels</a:t>
            </a:r>
            <a:endParaRPr sz="2490">
              <a:solidFill>
                <a:srgbClr val="002060"/>
              </a:solidFill>
            </a:endParaRPr>
          </a:p>
          <a:p>
            <a:pPr marL="228600" lvl="0" indent="-222250" algn="l" rtl="0">
              <a:lnSpc>
                <a:spcPct val="80000"/>
              </a:lnSpc>
              <a:spcBef>
                <a:spcPts val="1000"/>
              </a:spcBef>
              <a:spcAft>
                <a:spcPts val="0"/>
              </a:spcAft>
              <a:buClr>
                <a:srgbClr val="002060"/>
              </a:buClr>
              <a:buSzPts val="2490"/>
              <a:buChar char="•"/>
            </a:pPr>
            <a:r>
              <a:rPr lang="pl-PL" sz="2490">
                <a:solidFill>
                  <a:srgbClr val="002060"/>
                </a:solidFill>
              </a:rPr>
              <a:t>Organizing visits to Cancer and Leukaemia Ward in Bialystok’s hospital to teach and support ill children by our VILO students and teachers</a:t>
            </a:r>
            <a:endParaRPr sz="2490">
              <a:solidFill>
                <a:srgbClr val="002060"/>
              </a:solidFill>
            </a:endParaRPr>
          </a:p>
          <a:p>
            <a:pPr marL="228600" lvl="0" indent="-64135" algn="l" rtl="0">
              <a:lnSpc>
                <a:spcPct val="80000"/>
              </a:lnSpc>
              <a:spcBef>
                <a:spcPts val="1000"/>
              </a:spcBef>
              <a:spcAft>
                <a:spcPts val="0"/>
              </a:spcAft>
              <a:buClr>
                <a:schemeClr val="dk1"/>
              </a:buClr>
              <a:buSzPts val="2590"/>
              <a:buNone/>
            </a:pPr>
            <a:endParaRPr sz="2490">
              <a:solidFill>
                <a:srgbClr val="002060"/>
              </a:solidFill>
            </a:endParaRPr>
          </a:p>
          <a:p>
            <a:pPr marL="228600" lvl="0" indent="-64135" algn="l" rtl="0">
              <a:lnSpc>
                <a:spcPct val="80000"/>
              </a:lnSpc>
              <a:spcBef>
                <a:spcPts val="1000"/>
              </a:spcBef>
              <a:spcAft>
                <a:spcPts val="0"/>
              </a:spcAft>
              <a:buClr>
                <a:schemeClr val="dk1"/>
              </a:buClr>
              <a:buSzPts val="2590"/>
              <a:buNone/>
            </a:pPr>
            <a:endParaRPr sz="2490">
              <a:solidFill>
                <a:srgbClr val="002060"/>
              </a:solidFill>
            </a:endParaRPr>
          </a:p>
          <a:p>
            <a:pPr marL="228600" lvl="0" indent="-64135" algn="l" rtl="0">
              <a:lnSpc>
                <a:spcPct val="80000"/>
              </a:lnSpc>
              <a:spcBef>
                <a:spcPts val="1000"/>
              </a:spcBef>
              <a:spcAft>
                <a:spcPts val="0"/>
              </a:spcAft>
              <a:buClr>
                <a:schemeClr val="dk1"/>
              </a:buClr>
              <a:buSzPts val="2590"/>
              <a:buNone/>
            </a:pPr>
            <a:endParaRPr sz="2490">
              <a:solidFill>
                <a:srgbClr val="002060"/>
              </a:solidFill>
            </a:endParaRPr>
          </a:p>
          <a:p>
            <a:pPr marL="228600" lvl="0" indent="-64135" algn="l" rtl="0">
              <a:lnSpc>
                <a:spcPct val="80000"/>
              </a:lnSpc>
              <a:spcBef>
                <a:spcPts val="1000"/>
              </a:spcBef>
              <a:spcAft>
                <a:spcPts val="0"/>
              </a:spcAft>
              <a:buClr>
                <a:schemeClr val="dk1"/>
              </a:buClr>
              <a:buSzPts val="2590"/>
              <a:buNone/>
            </a:pPr>
            <a:endParaRPr sz="2590"/>
          </a:p>
        </p:txBody>
      </p:sp>
      <p:pic>
        <p:nvPicPr>
          <p:cNvPr id="172" name="Google Shape;172;p13"/>
          <p:cNvPicPr preferRelativeResize="0"/>
          <p:nvPr/>
        </p:nvPicPr>
        <p:blipFill>
          <a:blip r:embed="rId3">
            <a:alphaModFix/>
          </a:blip>
          <a:stretch>
            <a:fillRect/>
          </a:stretch>
        </p:blipFill>
        <p:spPr>
          <a:xfrm>
            <a:off x="8606924" y="971150"/>
            <a:ext cx="2228426" cy="1671325"/>
          </a:xfrm>
          <a:prstGeom prst="rect">
            <a:avLst/>
          </a:prstGeom>
          <a:noFill/>
          <a:ln>
            <a:noFill/>
          </a:ln>
        </p:spPr>
      </p:pic>
      <p:pic>
        <p:nvPicPr>
          <p:cNvPr id="173" name="Google Shape;173;p13"/>
          <p:cNvPicPr preferRelativeResize="0"/>
          <p:nvPr/>
        </p:nvPicPr>
        <p:blipFill>
          <a:blip r:embed="rId4">
            <a:alphaModFix/>
          </a:blip>
          <a:stretch>
            <a:fillRect/>
          </a:stretch>
        </p:blipFill>
        <p:spPr>
          <a:xfrm>
            <a:off x="10223350" y="1962044"/>
            <a:ext cx="2523724" cy="1639244"/>
          </a:xfrm>
          <a:prstGeom prst="rect">
            <a:avLst/>
          </a:prstGeom>
          <a:noFill/>
          <a:ln>
            <a:noFill/>
          </a:ln>
        </p:spPr>
      </p:pic>
      <p:pic>
        <p:nvPicPr>
          <p:cNvPr id="174" name="Google Shape;174;p13"/>
          <p:cNvPicPr preferRelativeResize="0"/>
          <p:nvPr/>
        </p:nvPicPr>
        <p:blipFill>
          <a:blip r:embed="rId5">
            <a:alphaModFix/>
          </a:blip>
          <a:stretch>
            <a:fillRect/>
          </a:stretch>
        </p:blipFill>
        <p:spPr>
          <a:xfrm>
            <a:off x="8606925" y="3392425"/>
            <a:ext cx="2841320" cy="1639225"/>
          </a:xfrm>
          <a:prstGeom prst="rect">
            <a:avLst/>
          </a:prstGeom>
          <a:noFill/>
          <a:ln>
            <a:noFill/>
          </a:ln>
        </p:spPr>
      </p:pic>
      <p:pic>
        <p:nvPicPr>
          <p:cNvPr id="175" name="Google Shape;175;p13"/>
          <p:cNvPicPr preferRelativeResize="0"/>
          <p:nvPr/>
        </p:nvPicPr>
        <p:blipFill>
          <a:blip r:embed="rId6">
            <a:alphaModFix/>
          </a:blip>
          <a:stretch>
            <a:fillRect/>
          </a:stretch>
        </p:blipFill>
        <p:spPr>
          <a:xfrm>
            <a:off x="9972675" y="4780900"/>
            <a:ext cx="2686051" cy="17788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C00000"/>
              </a:buClr>
              <a:buSzPts val="4860"/>
              <a:buFont typeface="Calibri"/>
              <a:buNone/>
            </a:pPr>
            <a:r>
              <a:rPr lang="pl-PL" sz="4860" b="1">
                <a:solidFill>
                  <a:srgbClr val="C00000"/>
                </a:solidFill>
              </a:rPr>
              <a:t>Thank you for your involvement☺</a:t>
            </a:r>
            <a:r>
              <a:rPr lang="pl-PL" sz="3959"/>
              <a:t/>
            </a:r>
            <a:br>
              <a:rPr lang="pl-PL" sz="3959"/>
            </a:br>
            <a:endParaRPr sz="3959"/>
          </a:p>
        </p:txBody>
      </p:sp>
      <p:sp>
        <p:nvSpPr>
          <p:cNvPr id="181" name="Google Shape;181;p14"/>
          <p:cNvSpPr txBox="1">
            <a:spLocks noGrp="1"/>
          </p:cNvSpPr>
          <p:nvPr>
            <p:ph type="body" idx="1"/>
          </p:nvPr>
        </p:nvSpPr>
        <p:spPr>
          <a:xfrm>
            <a:off x="838200" y="5449208"/>
            <a:ext cx="10515600" cy="9783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200"/>
              <a:buNone/>
            </a:pPr>
            <a:r>
              <a:rPr lang="pl-PL" sz="3200"/>
              <a:t>Prepared by VILO students and a coordinating teacher</a:t>
            </a:r>
            <a:endParaRPr sz="3200"/>
          </a:p>
        </p:txBody>
      </p:sp>
      <p:pic>
        <p:nvPicPr>
          <p:cNvPr id="182" name="Google Shape;182;p14"/>
          <p:cNvPicPr preferRelativeResize="0"/>
          <p:nvPr/>
        </p:nvPicPr>
        <p:blipFill>
          <a:blip r:embed="rId3">
            <a:alphaModFix/>
          </a:blip>
          <a:stretch>
            <a:fillRect/>
          </a:stretch>
        </p:blipFill>
        <p:spPr>
          <a:xfrm>
            <a:off x="1783638" y="1590676"/>
            <a:ext cx="8624725" cy="3676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a:spLocks noGrp="1"/>
          </p:cNvSpPr>
          <p:nvPr>
            <p:ph type="title"/>
          </p:nvPr>
        </p:nvSpPr>
        <p:spPr>
          <a:xfrm>
            <a:off x="462175" y="2397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a:t>What is civic education?</a:t>
            </a:r>
            <a:endParaRPr/>
          </a:p>
        </p:txBody>
      </p:sp>
      <p:sp>
        <p:nvSpPr>
          <p:cNvPr id="94" name="Google Shape;94;p2"/>
          <p:cNvSpPr txBox="1">
            <a:spLocks noGrp="1"/>
          </p:cNvSpPr>
          <p:nvPr>
            <p:ph type="body" idx="1"/>
          </p:nvPr>
        </p:nvSpPr>
        <p:spPr>
          <a:xfrm>
            <a:off x="5957400" y="2095900"/>
            <a:ext cx="6234600" cy="3561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2060"/>
              </a:buClr>
              <a:buSzPts val="4800"/>
              <a:buNone/>
            </a:pPr>
            <a:r>
              <a:rPr lang="pl-PL" sz="4800" b="1">
                <a:solidFill>
                  <a:srgbClr val="002060"/>
                </a:solidFill>
              </a:rPr>
              <a:t>Civic education</a:t>
            </a:r>
            <a:r>
              <a:rPr lang="pl-PL" sz="4800">
                <a:solidFill>
                  <a:srgbClr val="002060"/>
                </a:solidFill>
              </a:rPr>
              <a:t> is the study of the theoretical, political and practical aspects of </a:t>
            </a:r>
            <a:r>
              <a:rPr lang="pl-PL" sz="4800" b="1">
                <a:solidFill>
                  <a:srgbClr val="002060"/>
                </a:solidFill>
              </a:rPr>
              <a:t>citizenship</a:t>
            </a:r>
            <a:r>
              <a:rPr lang="pl-PL" sz="4800">
                <a:solidFill>
                  <a:srgbClr val="002060"/>
                </a:solidFill>
              </a:rPr>
              <a:t>, as well as its rights and duties.</a:t>
            </a:r>
            <a:endParaRPr/>
          </a:p>
        </p:txBody>
      </p:sp>
      <p:pic>
        <p:nvPicPr>
          <p:cNvPr id="95" name="Google Shape;95;p2"/>
          <p:cNvPicPr preferRelativeResize="0"/>
          <p:nvPr/>
        </p:nvPicPr>
        <p:blipFill>
          <a:blip r:embed="rId3">
            <a:alphaModFix/>
          </a:blip>
          <a:stretch>
            <a:fillRect/>
          </a:stretch>
        </p:blipFill>
        <p:spPr>
          <a:xfrm>
            <a:off x="-1662600" y="1952650"/>
            <a:ext cx="7620000" cy="4238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xfrm>
            <a:off x="426375" y="1323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pl-PL" b="1"/>
              <a:t>Why is civic education important?</a:t>
            </a:r>
            <a:endParaRPr/>
          </a:p>
        </p:txBody>
      </p:sp>
      <p:sp>
        <p:nvSpPr>
          <p:cNvPr id="101" name="Google Shape;101;p3"/>
          <p:cNvSpPr txBox="1">
            <a:spLocks noGrp="1"/>
          </p:cNvSpPr>
          <p:nvPr>
            <p:ph type="body" idx="1"/>
          </p:nvPr>
        </p:nvSpPr>
        <p:spPr>
          <a:xfrm>
            <a:off x="232775" y="1458050"/>
            <a:ext cx="9329100" cy="5167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7030A0"/>
              </a:buClr>
              <a:buSzPts val="2800"/>
              <a:buChar char="•"/>
            </a:pPr>
            <a:r>
              <a:rPr lang="pl-PL">
                <a:solidFill>
                  <a:srgbClr val="7030A0"/>
                </a:solidFill>
              </a:rPr>
              <a:t>Schools are responsible for civic education and for educating the students. This means that they need to develop educative processes that take into account the social and affective dimension of the classroom, such as improvements in the atmosphere at school and the quality of teacher–student relationships. </a:t>
            </a:r>
            <a:r>
              <a:rPr lang="pl-PL" b="1">
                <a:solidFill>
                  <a:srgbClr val="7030A0"/>
                </a:solidFill>
              </a:rPr>
              <a:t>The most important strategy - mediation as a conflict resolution procedure is required in schools.</a:t>
            </a:r>
            <a:r>
              <a:rPr lang="pl-PL">
                <a:solidFill>
                  <a:srgbClr val="7030A0"/>
                </a:solidFill>
              </a:rPr>
              <a:t> This also promotes a wide range of emotional, socio-cognitive, and socio-moral skills, and can be influential in the development of effective civic behaviour to improve the community</a:t>
            </a:r>
            <a:endParaRPr>
              <a:solidFill>
                <a:srgbClr val="7030A0"/>
              </a:solidFill>
            </a:endParaRPr>
          </a:p>
        </p:txBody>
      </p:sp>
      <p:pic>
        <p:nvPicPr>
          <p:cNvPr id="102" name="Google Shape;102;p3"/>
          <p:cNvPicPr preferRelativeResize="0"/>
          <p:nvPr/>
        </p:nvPicPr>
        <p:blipFill>
          <a:blip r:embed="rId3">
            <a:alphaModFix/>
          </a:blip>
          <a:stretch>
            <a:fillRect/>
          </a:stretch>
        </p:blipFill>
        <p:spPr>
          <a:xfrm rot="-5400000">
            <a:off x="7058512" y="2549133"/>
            <a:ext cx="7991751" cy="2606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pl-PL" b="1"/>
              <a:t>What is the purpose of civic education and its engagement?</a:t>
            </a:r>
            <a:endParaRPr b="1"/>
          </a:p>
        </p:txBody>
      </p:sp>
      <p:sp>
        <p:nvSpPr>
          <p:cNvPr id="108" name="Google Shape;108;p4"/>
          <p:cNvSpPr txBox="1">
            <a:spLocks noGrp="1"/>
          </p:cNvSpPr>
          <p:nvPr>
            <p:ph type="body" idx="1"/>
          </p:nvPr>
        </p:nvSpPr>
        <p:spPr>
          <a:xfrm>
            <a:off x="5873175" y="2256150"/>
            <a:ext cx="6231300" cy="435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4800"/>
              <a:buNone/>
            </a:pPr>
            <a:r>
              <a:rPr lang="pl-PL" sz="3800">
                <a:solidFill>
                  <a:srgbClr val="002060"/>
                </a:solidFill>
              </a:rPr>
              <a:t>The most important </a:t>
            </a:r>
            <a:r>
              <a:rPr lang="pl-PL" sz="3800" u="sng">
                <a:solidFill>
                  <a:srgbClr val="002060"/>
                </a:solidFill>
              </a:rPr>
              <a:t>public purpose</a:t>
            </a:r>
            <a:r>
              <a:rPr lang="pl-PL" sz="3800">
                <a:solidFill>
                  <a:srgbClr val="002060"/>
                </a:solidFill>
              </a:rPr>
              <a:t> of schools is to prepare the next generation of active, engaged citizens for our democracy, and therefore, influence the future of communities.</a:t>
            </a:r>
            <a:endParaRPr sz="4400"/>
          </a:p>
          <a:p>
            <a:pPr marL="228600" lvl="0" indent="0" algn="l" rtl="0">
              <a:lnSpc>
                <a:spcPct val="90000"/>
              </a:lnSpc>
              <a:spcBef>
                <a:spcPts val="1000"/>
              </a:spcBef>
              <a:spcAft>
                <a:spcPts val="0"/>
              </a:spcAft>
              <a:buClr>
                <a:schemeClr val="dk1"/>
              </a:buClr>
              <a:buSzPts val="5400"/>
              <a:buNone/>
            </a:pPr>
            <a:endParaRPr sz="4400"/>
          </a:p>
        </p:txBody>
      </p:sp>
      <p:pic>
        <p:nvPicPr>
          <p:cNvPr id="109" name="Google Shape;109;p4"/>
          <p:cNvPicPr preferRelativeResize="0"/>
          <p:nvPr/>
        </p:nvPicPr>
        <p:blipFill>
          <a:blip r:embed="rId3">
            <a:alphaModFix/>
          </a:blip>
          <a:stretch>
            <a:fillRect/>
          </a:stretch>
        </p:blipFill>
        <p:spPr>
          <a:xfrm>
            <a:off x="352300" y="2256150"/>
            <a:ext cx="5395975" cy="3742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a:spLocks noGrp="1"/>
          </p:cNvSpPr>
          <p:nvPr>
            <p:ph type="title"/>
          </p:nvPr>
        </p:nvSpPr>
        <p:spPr>
          <a:xfrm>
            <a:off x="838200" y="365125"/>
            <a:ext cx="10515600" cy="118021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pl-PL" sz="3959" b="1"/>
              <a:t>What does civic engagement involve?</a:t>
            </a:r>
            <a:r>
              <a:rPr lang="pl-PL" sz="3959"/>
              <a:t/>
            </a:r>
            <a:br>
              <a:rPr lang="pl-PL" sz="3959"/>
            </a:br>
            <a:endParaRPr sz="3959"/>
          </a:p>
        </p:txBody>
      </p:sp>
      <p:sp>
        <p:nvSpPr>
          <p:cNvPr id="115" name="Google Shape;115;p5"/>
          <p:cNvSpPr txBox="1">
            <a:spLocks noGrp="1"/>
          </p:cNvSpPr>
          <p:nvPr>
            <p:ph type="body" idx="1"/>
          </p:nvPr>
        </p:nvSpPr>
        <p:spPr>
          <a:xfrm>
            <a:off x="483475" y="1624275"/>
            <a:ext cx="11585400" cy="1902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2060"/>
              </a:buClr>
              <a:buSzPts val="3600"/>
              <a:buNone/>
            </a:pPr>
            <a:r>
              <a:rPr lang="pl-PL" sz="3600" b="1">
                <a:solidFill>
                  <a:srgbClr val="002060"/>
                </a:solidFill>
              </a:rPr>
              <a:t>Civic engagement</a:t>
            </a:r>
            <a:r>
              <a:rPr lang="pl-PL" sz="3600">
                <a:solidFill>
                  <a:srgbClr val="002060"/>
                </a:solidFill>
              </a:rPr>
              <a:t> involves “working to make a difference in the </a:t>
            </a:r>
            <a:r>
              <a:rPr lang="pl-PL" sz="3600" b="1">
                <a:solidFill>
                  <a:srgbClr val="002060"/>
                </a:solidFill>
              </a:rPr>
              <a:t>civic</a:t>
            </a:r>
            <a:r>
              <a:rPr lang="pl-PL" sz="3600">
                <a:solidFill>
                  <a:srgbClr val="002060"/>
                </a:solidFill>
              </a:rPr>
              <a:t> life of one's </a:t>
            </a:r>
            <a:r>
              <a:rPr lang="pl-PL" sz="3600" b="1">
                <a:solidFill>
                  <a:srgbClr val="002060"/>
                </a:solidFill>
              </a:rPr>
              <a:t>community</a:t>
            </a:r>
            <a:r>
              <a:rPr lang="pl-PL" sz="3600">
                <a:solidFill>
                  <a:srgbClr val="002060"/>
                </a:solidFill>
              </a:rPr>
              <a:t> and developing the combination of knowledge, skills, values and motivation to make that difference. ... </a:t>
            </a:r>
            <a:r>
              <a:rPr lang="pl-PL" sz="3600" b="1">
                <a:solidFill>
                  <a:srgbClr val="002060"/>
                </a:solidFill>
              </a:rPr>
              <a:t>Volunteering</a:t>
            </a:r>
            <a:r>
              <a:rPr lang="pl-PL" sz="3600">
                <a:solidFill>
                  <a:srgbClr val="002060"/>
                </a:solidFill>
              </a:rPr>
              <a:t>, national service, and service-learning are all forms of </a:t>
            </a:r>
            <a:r>
              <a:rPr lang="pl-PL" sz="3600" b="1">
                <a:solidFill>
                  <a:srgbClr val="002060"/>
                </a:solidFill>
              </a:rPr>
              <a:t>civic engagement</a:t>
            </a:r>
            <a:r>
              <a:rPr lang="pl-PL" sz="3600">
                <a:solidFill>
                  <a:srgbClr val="002060"/>
                </a:solidFill>
              </a:rPr>
              <a:t>.</a:t>
            </a:r>
            <a:endParaRPr sz="3600">
              <a:solidFill>
                <a:srgbClr val="002060"/>
              </a:solidFill>
            </a:endParaRPr>
          </a:p>
          <a:p>
            <a:pPr marL="228600" lvl="0" indent="0" algn="l" rtl="0">
              <a:lnSpc>
                <a:spcPct val="90000"/>
              </a:lnSpc>
              <a:spcBef>
                <a:spcPts val="1000"/>
              </a:spcBef>
              <a:spcAft>
                <a:spcPts val="0"/>
              </a:spcAft>
              <a:buClr>
                <a:schemeClr val="dk1"/>
              </a:buClr>
              <a:buSzPts val="3600"/>
              <a:buNone/>
            </a:pPr>
            <a:endParaRPr sz="3600">
              <a:solidFill>
                <a:srgbClr val="002060"/>
              </a:solidFill>
            </a:endParaRPr>
          </a:p>
        </p:txBody>
      </p:sp>
      <p:pic>
        <p:nvPicPr>
          <p:cNvPr id="116" name="Google Shape;116;p5"/>
          <p:cNvPicPr preferRelativeResize="0"/>
          <p:nvPr/>
        </p:nvPicPr>
        <p:blipFill>
          <a:blip r:embed="rId3">
            <a:alphaModFix/>
          </a:blip>
          <a:stretch>
            <a:fillRect/>
          </a:stretch>
        </p:blipFill>
        <p:spPr>
          <a:xfrm>
            <a:off x="-40187" y="4699300"/>
            <a:ext cx="12272376" cy="3223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838200" y="965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pl-PL" sz="3959"/>
              <a:t> </a:t>
            </a:r>
            <a:r>
              <a:rPr lang="pl-PL" sz="3959" b="1"/>
              <a:t>What are some examples of civic engagement?</a:t>
            </a:r>
            <a:r>
              <a:rPr lang="pl-PL" sz="3959"/>
              <a:t/>
            </a:r>
            <a:br>
              <a:rPr lang="pl-PL" sz="3959"/>
            </a:br>
            <a:endParaRPr sz="3959"/>
          </a:p>
        </p:txBody>
      </p:sp>
      <p:sp>
        <p:nvSpPr>
          <p:cNvPr id="122" name="Google Shape;122;p6"/>
          <p:cNvSpPr txBox="1">
            <a:spLocks noGrp="1"/>
          </p:cNvSpPr>
          <p:nvPr>
            <p:ph type="body" idx="1"/>
          </p:nvPr>
        </p:nvSpPr>
        <p:spPr>
          <a:xfrm>
            <a:off x="196975" y="1199700"/>
            <a:ext cx="11994900" cy="4977300"/>
          </a:xfrm>
          <a:prstGeom prst="rect">
            <a:avLst/>
          </a:prstGeom>
          <a:noFill/>
          <a:ln>
            <a:noFill/>
          </a:ln>
        </p:spPr>
        <p:txBody>
          <a:bodyPr spcFirstLastPara="1" wrap="square" lIns="91425" tIns="45700" rIns="91425" bIns="45700" anchor="t" anchorCtr="0">
            <a:normAutofit/>
          </a:bodyPr>
          <a:lstStyle/>
          <a:p>
            <a:pPr marL="0" lvl="0" indent="0" algn="l" rtl="0">
              <a:lnSpc>
                <a:spcPct val="105000"/>
              </a:lnSpc>
              <a:spcBef>
                <a:spcPts val="0"/>
              </a:spcBef>
              <a:spcAft>
                <a:spcPts val="0"/>
              </a:spcAft>
              <a:buClr>
                <a:srgbClr val="002060"/>
              </a:buClr>
              <a:buSzPts val="4185"/>
              <a:buNone/>
            </a:pPr>
            <a:r>
              <a:rPr lang="pl-PL" sz="4185" b="1">
                <a:solidFill>
                  <a:srgbClr val="002060"/>
                </a:solidFill>
              </a:rPr>
              <a:t>Examples</a:t>
            </a:r>
            <a:r>
              <a:rPr lang="pl-PL" sz="4185">
                <a:solidFill>
                  <a:srgbClr val="002060"/>
                </a:solidFill>
              </a:rPr>
              <a:t> include voting, volunteering, participating in group activities, and community gardening. Some are individual activities that benefit society (e.g., voting) or group activities that benefit the group members like volunteer organizations.</a:t>
            </a:r>
            <a:endParaRPr sz="4185">
              <a:solidFill>
                <a:srgbClr val="002060"/>
              </a:solidFill>
            </a:endParaRPr>
          </a:p>
        </p:txBody>
      </p:sp>
      <p:pic>
        <p:nvPicPr>
          <p:cNvPr id="123" name="Google Shape;123;p6"/>
          <p:cNvPicPr preferRelativeResize="0"/>
          <p:nvPr/>
        </p:nvPicPr>
        <p:blipFill>
          <a:blip r:embed="rId3">
            <a:alphaModFix/>
          </a:blip>
          <a:stretch>
            <a:fillRect/>
          </a:stretch>
        </p:blipFill>
        <p:spPr>
          <a:xfrm>
            <a:off x="6177574" y="4072926"/>
            <a:ext cx="5176224" cy="2588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7"/>
          <p:cNvSpPr txBox="1">
            <a:spLocks noGrp="1"/>
          </p:cNvSpPr>
          <p:nvPr>
            <p:ph type="title"/>
          </p:nvPr>
        </p:nvSpPr>
        <p:spPr>
          <a:xfrm>
            <a:off x="838200" y="11445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pl-PL" b="1"/>
              <a:t>What does civic engagement mean?</a:t>
            </a:r>
            <a:r>
              <a:rPr lang="pl-PL"/>
              <a:t/>
            </a:r>
            <a:br>
              <a:rPr lang="pl-PL"/>
            </a:br>
            <a:endParaRPr/>
          </a:p>
        </p:txBody>
      </p:sp>
      <p:sp>
        <p:nvSpPr>
          <p:cNvPr id="129" name="Google Shape;129;p7"/>
          <p:cNvSpPr txBox="1">
            <a:spLocks noGrp="1"/>
          </p:cNvSpPr>
          <p:nvPr>
            <p:ph type="body" idx="1"/>
          </p:nvPr>
        </p:nvSpPr>
        <p:spPr>
          <a:xfrm>
            <a:off x="53700" y="1145200"/>
            <a:ext cx="12084600" cy="4351500"/>
          </a:xfrm>
          <a:prstGeom prst="rect">
            <a:avLst/>
          </a:prstGeom>
          <a:noFill/>
          <a:ln>
            <a:noFill/>
          </a:ln>
        </p:spPr>
        <p:txBody>
          <a:bodyPr spcFirstLastPara="1" wrap="square" lIns="91425" tIns="45700" rIns="91425" bIns="45700" anchor="t" anchorCtr="0">
            <a:normAutofit/>
          </a:bodyPr>
          <a:lstStyle/>
          <a:p>
            <a:pPr marL="228600" lvl="0" indent="-228600" algn="ctr" rtl="0">
              <a:lnSpc>
                <a:spcPct val="125000"/>
              </a:lnSpc>
              <a:spcBef>
                <a:spcPts val="0"/>
              </a:spcBef>
              <a:spcAft>
                <a:spcPts val="0"/>
              </a:spcAft>
              <a:buClr>
                <a:srgbClr val="002060"/>
              </a:buClr>
              <a:buSzPts val="3200"/>
              <a:buChar char="•"/>
            </a:pPr>
            <a:r>
              <a:rPr lang="pl-PL" sz="3200" b="1">
                <a:solidFill>
                  <a:srgbClr val="002060"/>
                </a:solidFill>
              </a:rPr>
              <a:t>Civic engagement</a:t>
            </a:r>
            <a:r>
              <a:rPr lang="pl-PL" sz="3200">
                <a:solidFill>
                  <a:srgbClr val="002060"/>
                </a:solidFill>
              </a:rPr>
              <a:t> or </a:t>
            </a:r>
            <a:r>
              <a:rPr lang="pl-PL" sz="3200" b="1">
                <a:solidFill>
                  <a:srgbClr val="002060"/>
                </a:solidFill>
              </a:rPr>
              <a:t>civic participation</a:t>
            </a:r>
            <a:r>
              <a:rPr lang="pl-PL" sz="3200">
                <a:solidFill>
                  <a:srgbClr val="002060"/>
                </a:solidFill>
              </a:rPr>
              <a:t> is any individual or group activity addressing issues of public concern.  </a:t>
            </a:r>
            <a:r>
              <a:rPr lang="pl-PL" sz="3200" b="1">
                <a:solidFill>
                  <a:srgbClr val="002060"/>
                </a:solidFill>
              </a:rPr>
              <a:t>Civic engagement</a:t>
            </a:r>
            <a:r>
              <a:rPr lang="pl-PL" sz="3200">
                <a:solidFill>
                  <a:srgbClr val="002060"/>
                </a:solidFill>
              </a:rPr>
              <a:t> includes communities working together in both political and non-political actions. The goal of </a:t>
            </a:r>
            <a:r>
              <a:rPr lang="pl-PL" sz="3200" b="1">
                <a:solidFill>
                  <a:srgbClr val="002060"/>
                </a:solidFill>
              </a:rPr>
              <a:t>civic engagement</a:t>
            </a:r>
            <a:r>
              <a:rPr lang="pl-PL" sz="3200">
                <a:solidFill>
                  <a:srgbClr val="002060"/>
                </a:solidFill>
              </a:rPr>
              <a:t> is to address public concerns and promote the quality of the community.</a:t>
            </a:r>
            <a:endParaRPr sz="3200">
              <a:solidFill>
                <a:srgbClr val="002060"/>
              </a:solidFill>
            </a:endParaRPr>
          </a:p>
          <a:p>
            <a:pPr marL="228600" lvl="0" indent="-50800" algn="ctr" rtl="0">
              <a:lnSpc>
                <a:spcPct val="125000"/>
              </a:lnSpc>
              <a:spcBef>
                <a:spcPts val="1000"/>
              </a:spcBef>
              <a:spcAft>
                <a:spcPts val="0"/>
              </a:spcAft>
              <a:buClr>
                <a:schemeClr val="dk1"/>
              </a:buClr>
              <a:buSzPts val="2800"/>
              <a:buNone/>
            </a:pPr>
            <a:endParaRPr/>
          </a:p>
        </p:txBody>
      </p:sp>
      <p:pic>
        <p:nvPicPr>
          <p:cNvPr id="130" name="Google Shape;130;p7"/>
          <p:cNvPicPr preferRelativeResize="0"/>
          <p:nvPr/>
        </p:nvPicPr>
        <p:blipFill>
          <a:blip r:embed="rId3">
            <a:alphaModFix/>
          </a:blip>
          <a:stretch>
            <a:fillRect/>
          </a:stretch>
        </p:blipFill>
        <p:spPr>
          <a:xfrm>
            <a:off x="1968662" y="4247775"/>
            <a:ext cx="8254674" cy="2466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889000" y="112862"/>
            <a:ext cx="10640700" cy="1462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959"/>
              <a:buFont typeface="Calibri"/>
              <a:buNone/>
            </a:pPr>
            <a:r>
              <a:rPr lang="pl-PL" sz="3959" b="1"/>
              <a:t>Why is civic engagement important for students?</a:t>
            </a:r>
            <a:r>
              <a:rPr lang="pl-PL" sz="3959"/>
              <a:t/>
            </a:r>
            <a:br>
              <a:rPr lang="pl-PL" sz="3959"/>
            </a:br>
            <a:endParaRPr sz="3959"/>
          </a:p>
        </p:txBody>
      </p:sp>
      <p:sp>
        <p:nvSpPr>
          <p:cNvPr id="136" name="Google Shape;136;p8"/>
          <p:cNvSpPr txBox="1">
            <a:spLocks noGrp="1"/>
          </p:cNvSpPr>
          <p:nvPr>
            <p:ph type="body" idx="1"/>
          </p:nvPr>
        </p:nvSpPr>
        <p:spPr>
          <a:xfrm>
            <a:off x="6267100" y="1414575"/>
            <a:ext cx="5925000" cy="4762500"/>
          </a:xfrm>
          <a:prstGeom prst="rect">
            <a:avLst/>
          </a:prstGeom>
          <a:noFill/>
          <a:ln>
            <a:noFill/>
          </a:ln>
        </p:spPr>
        <p:txBody>
          <a:bodyPr spcFirstLastPara="1" wrap="square" lIns="91425" tIns="45700" rIns="91425" bIns="45700" anchor="t" anchorCtr="0">
            <a:normAutofit/>
          </a:bodyPr>
          <a:lstStyle/>
          <a:p>
            <a:pPr marL="0" lvl="0" indent="0" algn="l" rtl="0">
              <a:lnSpc>
                <a:spcPct val="125000"/>
              </a:lnSpc>
              <a:spcBef>
                <a:spcPts val="0"/>
              </a:spcBef>
              <a:spcAft>
                <a:spcPts val="0"/>
              </a:spcAft>
              <a:buClr>
                <a:srgbClr val="002060"/>
              </a:buClr>
              <a:buSzPts val="4000"/>
              <a:buNone/>
            </a:pPr>
            <a:r>
              <a:rPr lang="pl-PL" sz="4000" b="1">
                <a:solidFill>
                  <a:srgbClr val="002060"/>
                </a:solidFill>
              </a:rPr>
              <a:t>S</a:t>
            </a:r>
            <a:r>
              <a:rPr lang="pl-PL" sz="2900" b="1">
                <a:solidFill>
                  <a:srgbClr val="002060"/>
                </a:solidFill>
              </a:rPr>
              <a:t>tudents</a:t>
            </a:r>
            <a:r>
              <a:rPr lang="pl-PL" sz="2900">
                <a:solidFill>
                  <a:srgbClr val="002060"/>
                </a:solidFill>
              </a:rPr>
              <a:t> who participate in </a:t>
            </a:r>
            <a:r>
              <a:rPr lang="pl-PL" sz="2900" b="1">
                <a:solidFill>
                  <a:srgbClr val="002060"/>
                </a:solidFill>
              </a:rPr>
              <a:t>civic engagement</a:t>
            </a:r>
            <a:r>
              <a:rPr lang="pl-PL" sz="2900">
                <a:solidFill>
                  <a:srgbClr val="002060"/>
                </a:solidFill>
              </a:rPr>
              <a:t> gain interpersonal effectiveness, the ability to collaborate across diverse perspectives, and a sense of self-efficacy for positively impacting individuals, organizations, and communities.</a:t>
            </a:r>
            <a:endParaRPr sz="2900">
              <a:solidFill>
                <a:srgbClr val="002060"/>
              </a:solidFill>
            </a:endParaRPr>
          </a:p>
        </p:txBody>
      </p:sp>
      <p:pic>
        <p:nvPicPr>
          <p:cNvPr id="137" name="Google Shape;137;p8"/>
          <p:cNvPicPr preferRelativeResize="0"/>
          <p:nvPr/>
        </p:nvPicPr>
        <p:blipFill>
          <a:blip r:embed="rId3">
            <a:alphaModFix/>
          </a:blip>
          <a:stretch>
            <a:fillRect/>
          </a:stretch>
        </p:blipFill>
        <p:spPr>
          <a:xfrm>
            <a:off x="206100" y="1593387"/>
            <a:ext cx="5846126" cy="4404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pl-PL" b="1"/>
              <a:t>What makes an active citizen?</a:t>
            </a:r>
            <a:r>
              <a:rPr lang="pl-PL"/>
              <a:t/>
            </a:r>
            <a:br>
              <a:rPr lang="pl-PL"/>
            </a:br>
            <a:endParaRPr/>
          </a:p>
        </p:txBody>
      </p:sp>
      <p:sp>
        <p:nvSpPr>
          <p:cNvPr id="143" name="Google Shape;143;p9"/>
          <p:cNvSpPr txBox="1">
            <a:spLocks noGrp="1"/>
          </p:cNvSpPr>
          <p:nvPr>
            <p:ph type="body" idx="1"/>
          </p:nvPr>
        </p:nvSpPr>
        <p:spPr>
          <a:xfrm>
            <a:off x="7090800" y="1349475"/>
            <a:ext cx="4852500" cy="19875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7030A0"/>
              </a:buClr>
              <a:buSzPts val="3600"/>
              <a:buChar char="•"/>
            </a:pPr>
            <a:r>
              <a:rPr lang="pl-PL" sz="3600">
                <a:solidFill>
                  <a:srgbClr val="7030A0"/>
                </a:solidFill>
              </a:rPr>
              <a:t>An </a:t>
            </a:r>
            <a:r>
              <a:rPr lang="pl-PL" sz="3600" b="1">
                <a:solidFill>
                  <a:srgbClr val="7030A0"/>
                </a:solidFill>
              </a:rPr>
              <a:t>active citizen</a:t>
            </a:r>
            <a:r>
              <a:rPr lang="pl-PL" sz="3600">
                <a:solidFill>
                  <a:srgbClr val="7030A0"/>
                </a:solidFill>
              </a:rPr>
              <a:t> is someone who cares about their community enough to change it. You can become an </a:t>
            </a:r>
            <a:r>
              <a:rPr lang="pl-PL" sz="3600" b="1">
                <a:solidFill>
                  <a:srgbClr val="7030A0"/>
                </a:solidFill>
              </a:rPr>
              <a:t>active citizen</a:t>
            </a:r>
            <a:r>
              <a:rPr lang="pl-PL" sz="3600">
                <a:solidFill>
                  <a:srgbClr val="7030A0"/>
                </a:solidFill>
              </a:rPr>
              <a:t> and help to </a:t>
            </a:r>
            <a:r>
              <a:rPr lang="pl-PL" sz="3600" b="1">
                <a:solidFill>
                  <a:srgbClr val="7030A0"/>
                </a:solidFill>
              </a:rPr>
              <a:t>make</a:t>
            </a:r>
            <a:r>
              <a:rPr lang="pl-PL" sz="3600">
                <a:solidFill>
                  <a:srgbClr val="7030A0"/>
                </a:solidFill>
              </a:rPr>
              <a:t> your community a better place in any of the following ways.</a:t>
            </a:r>
            <a:endParaRPr sz="3600">
              <a:solidFill>
                <a:srgbClr val="7030A0"/>
              </a:solidFill>
            </a:endParaRPr>
          </a:p>
          <a:p>
            <a:pPr marL="228600" lvl="0" indent="0" algn="l" rtl="0">
              <a:lnSpc>
                <a:spcPct val="90000"/>
              </a:lnSpc>
              <a:spcBef>
                <a:spcPts val="1000"/>
              </a:spcBef>
              <a:spcAft>
                <a:spcPts val="0"/>
              </a:spcAft>
              <a:buClr>
                <a:schemeClr val="dk1"/>
              </a:buClr>
              <a:buSzPts val="4000"/>
              <a:buNone/>
            </a:pPr>
            <a:endParaRPr sz="3600">
              <a:solidFill>
                <a:srgbClr val="7030A0"/>
              </a:solidFill>
            </a:endParaRPr>
          </a:p>
        </p:txBody>
      </p:sp>
      <p:pic>
        <p:nvPicPr>
          <p:cNvPr id="144" name="Google Shape;144;p9"/>
          <p:cNvPicPr preferRelativeResize="0"/>
          <p:nvPr/>
        </p:nvPicPr>
        <p:blipFill>
          <a:blip r:embed="rId3">
            <a:alphaModFix/>
          </a:blip>
          <a:stretch>
            <a:fillRect/>
          </a:stretch>
        </p:blipFill>
        <p:spPr>
          <a:xfrm>
            <a:off x="253475" y="1582250"/>
            <a:ext cx="6837325" cy="4460275"/>
          </a:xfrm>
          <a:prstGeom prst="rect">
            <a:avLst/>
          </a:prstGeom>
          <a:noFill/>
          <a:ln>
            <a:noFill/>
          </a:ln>
        </p:spPr>
      </p:pic>
    </p:spTree>
  </p:cSld>
  <p:clrMapOvr>
    <a:masterClrMapping/>
  </p:clrMapOvr>
</p:sld>
</file>

<file path=ppt/theme/theme1.xml><?xml version="1.0" encoding="utf-8"?>
<a:theme xmlns:a="http://schemas.openxmlformats.org/drawingml/2006/main" name="Motyw pakietu Office">
  <a:themeElements>
    <a:clrScheme name="Pakiet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656</Words>
  <Application>Microsoft Office PowerPoint</Application>
  <PresentationFormat>Panoramiczny</PresentationFormat>
  <Paragraphs>47</Paragraphs>
  <Slides>14</Slides>
  <Notes>14</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14</vt:i4>
      </vt:variant>
    </vt:vector>
  </HeadingPairs>
  <TitlesOfParts>
    <vt:vector size="17" baseType="lpstr">
      <vt:lpstr>Arial</vt:lpstr>
      <vt:lpstr>Calibri</vt:lpstr>
      <vt:lpstr>Motyw pakietu Office</vt:lpstr>
      <vt:lpstr>Education through Civic engagement and Mediation</vt:lpstr>
      <vt:lpstr>What is civic education?</vt:lpstr>
      <vt:lpstr>Why is civic education important?</vt:lpstr>
      <vt:lpstr>What is the purpose of civic education and its engagement?</vt:lpstr>
      <vt:lpstr>What does civic engagement involve? </vt:lpstr>
      <vt:lpstr> What are some examples of civic engagement? </vt:lpstr>
      <vt:lpstr>What does civic engagement mean? </vt:lpstr>
      <vt:lpstr>Why is civic engagement important for students? </vt:lpstr>
      <vt:lpstr>What makes an active citizen? </vt:lpstr>
      <vt:lpstr>6 Ways to Transform Students into Active Citizens </vt:lpstr>
      <vt:lpstr>What are examples of being good citizens in our 6th High School (VILO)? </vt:lpstr>
      <vt:lpstr>Why do we engage students in the Community Beyond schools?</vt:lpstr>
      <vt:lpstr>What are our school activities in terms of civic engagement?</vt:lpstr>
      <vt:lpstr>Thank you for your involvement☺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through Civic engagement and Mediation</dc:title>
  <dc:creator>nauczyciel</dc:creator>
  <cp:lastModifiedBy>nauczyciel</cp:lastModifiedBy>
  <cp:revision>1</cp:revision>
  <dcterms:created xsi:type="dcterms:W3CDTF">2021-02-01T18:26:19Z</dcterms:created>
  <dcterms:modified xsi:type="dcterms:W3CDTF">2021-02-09T11:43:43Z</dcterms:modified>
</cp:coreProperties>
</file>